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00670-E4A7-4BA6-B8AD-382518D21F6B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095B2-1E89-497D-9E4C-2D1C3F81C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09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do we want next</a:t>
            </a:r>
            <a:r>
              <a:rPr lang="en-US" baseline="0" dirty="0" smtClean="0"/>
              <a:t>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095B2-1E89-497D-9E4C-2D1C3F81C0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E090-9A53-4D63-A1C5-30D417958BE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B954-B488-4046-9283-E0F8CA02C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Wind and Ice Biases on the Southern Ocean Carbon and Heat Uptake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Jessica Rudd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Joellen Russell, Ph.D. &amp; Paul Goodman, Ph.D.</a:t>
            </a:r>
          </a:p>
          <a:p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Geosciences, University of Arizona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NASA Space Grant Symposium</a:t>
            </a:r>
          </a:p>
          <a:p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Arizona, Tucson, AZ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12, 2014</a:t>
            </a:r>
          </a:p>
          <a:p>
            <a:endParaRPr lang="en-US" sz="2400" dirty="0"/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46576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a_logo_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encrypted-tbn3.gstatic.com/images?q=tbn:ANd9GcTzVdSn6g_DOOShjQ00aigxYqs3W89rUiLHNPuSaIP2_hFGlnJnf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486400"/>
            <a:ext cx="12573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3759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nut 2"/>
          <p:cNvSpPr/>
          <p:nvPr/>
        </p:nvSpPr>
        <p:spPr>
          <a:xfrm>
            <a:off x="762000" y="4114800"/>
            <a:ext cx="762000" cy="6096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838200" y="5029200"/>
            <a:ext cx="914400" cy="4572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3733800" y="1447800"/>
            <a:ext cx="762000" cy="6096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3810000" y="2362200"/>
            <a:ext cx="914400" cy="4572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6629400" y="1447800"/>
            <a:ext cx="762000" cy="6096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6705600" y="2362200"/>
            <a:ext cx="914400" cy="4572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733800" y="4114800"/>
            <a:ext cx="762000" cy="6096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810000" y="5029200"/>
            <a:ext cx="914400" cy="4572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6705600" y="4114800"/>
            <a:ext cx="762000" cy="6096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6781800" y="5029200"/>
            <a:ext cx="914400" cy="457200"/>
          </a:xfrm>
          <a:prstGeom prst="donut">
            <a:avLst>
              <a:gd name="adj" fmla="val 7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28600"/>
            <a:ext cx="510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Fraction (Annual Mean, Percent)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340214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510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Ocean Heat Content (0-200m, 10</a:t>
            </a:r>
            <a:r>
              <a:rPr lang="en-US" baseline="30000" dirty="0" smtClean="0"/>
              <a:t>9</a:t>
            </a:r>
            <a:r>
              <a:rPr lang="en-US" dirty="0" smtClean="0"/>
              <a:t> J/m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340214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nut 9"/>
          <p:cNvSpPr/>
          <p:nvPr/>
        </p:nvSpPr>
        <p:spPr>
          <a:xfrm>
            <a:off x="6705600" y="2743200"/>
            <a:ext cx="1295400" cy="5334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 flipH="1">
            <a:off x="6324600" y="1676400"/>
            <a:ext cx="457200" cy="11430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381000"/>
            <a:ext cx="510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Ocean Heat Content (0-200m, 10</a:t>
            </a:r>
            <a:r>
              <a:rPr lang="en-US" baseline="30000" dirty="0" smtClean="0"/>
              <a:t>9</a:t>
            </a:r>
            <a:r>
              <a:rPr lang="en-US" dirty="0" smtClean="0"/>
              <a:t> J/m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26" name="Donut 25"/>
          <p:cNvSpPr/>
          <p:nvPr/>
        </p:nvSpPr>
        <p:spPr>
          <a:xfrm>
            <a:off x="3886200" y="2743200"/>
            <a:ext cx="1295400" cy="5334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 flipH="1">
            <a:off x="3505200" y="1676400"/>
            <a:ext cx="457200" cy="11430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990600" y="5334000"/>
            <a:ext cx="1295400" cy="5334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 flipH="1">
            <a:off x="609600" y="4267200"/>
            <a:ext cx="457200" cy="11430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810000" y="5334000"/>
            <a:ext cx="1295400" cy="5334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 flipH="1">
            <a:off x="3429000" y="4267200"/>
            <a:ext cx="457200" cy="11430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6629400" y="5334000"/>
            <a:ext cx="1295400" cy="5334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 flipH="1">
            <a:off x="6248400" y="4267200"/>
            <a:ext cx="457200" cy="1143000"/>
          </a:xfrm>
          <a:prstGeom prst="donut">
            <a:avLst>
              <a:gd name="adj" fmla="val 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Models have improved over the years, but further work is still needed to be able to predict the details of the future global climate on regional scales useful </a:t>
            </a:r>
            <a:r>
              <a:rPr lang="en-US" smtClean="0"/>
              <a:t>for planners </a:t>
            </a:r>
            <a:r>
              <a:rPr lang="en-US" dirty="0" smtClean="0"/>
              <a:t>and </a:t>
            </a:r>
            <a:r>
              <a:rPr lang="en-US" smtClean="0"/>
              <a:t>policy makers</a:t>
            </a:r>
            <a:endParaRPr lang="en-US" dirty="0" smtClean="0"/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Continue to look at models as new data and improvements come out</a:t>
            </a:r>
          </a:p>
          <a:p>
            <a:pPr lvl="1"/>
            <a:r>
              <a:rPr lang="en-US" dirty="0" smtClean="0"/>
              <a:t>Study the winds and stratification of the SO to look at future carbon uptake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6858000" cy="3200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Timothy Swindle, Ph.D., Barron Orr, Ph.D., Susan Brew, Chandra Collins and all of the Arizona Space Grant Consortium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Arizona Space Grant Advisors, Leah Edward and John Hottenstein</a:t>
            </a:r>
            <a:endParaRPr lang="en-US" sz="2400" dirty="0"/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46576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a_logo_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encrypted-tbn3.gstatic.com/images?q=tbn:ANd9GcTzVdSn6g_DOOShjQ00aigxYqs3W89rUiLHNPuSaIP2_hFGlnJnf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486400"/>
            <a:ext cx="12573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Southern Ocean?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99194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81200" y="4572000"/>
            <a:ext cx="5334000" cy="990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640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Geographic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does the Southern Ocean (SO) play a vital role in climate and how can it impact the future?</a:t>
            </a:r>
          </a:p>
          <a:p>
            <a:pPr lvl="1"/>
            <a:r>
              <a:rPr lang="en-US" sz="2400" dirty="0" smtClean="0"/>
              <a:t>SO may account for up to half of the annual ocean uptake of anthropogenic carbon dioxide from the atmosphere (cf., Gruber et al., 2009)</a:t>
            </a:r>
          </a:p>
          <a:p>
            <a:pPr lvl="1"/>
            <a:r>
              <a:rPr lang="en-US" sz="2400" dirty="0" smtClean="0"/>
              <a:t>SO may account for up to 70 ± 30% of excess heat that is transferred from the atmosphere into the ocean each year (see analysis of IPCC AR4 models)</a:t>
            </a:r>
          </a:p>
          <a:p>
            <a:pPr lvl="1"/>
            <a:r>
              <a:rPr lang="en-US" sz="2400" dirty="0" smtClean="0"/>
              <a:t>SO winds and buoyancy fluxes are the principal source of energy for driving the large scale deep </a:t>
            </a:r>
            <a:r>
              <a:rPr lang="en-US" sz="2400" dirty="0" err="1" smtClean="0"/>
              <a:t>meridional</a:t>
            </a:r>
            <a:r>
              <a:rPr lang="en-US" sz="2400" dirty="0" smtClean="0"/>
              <a:t> overturning circulation throughout the ocean (e.g., </a:t>
            </a:r>
            <a:r>
              <a:rPr lang="en-US" sz="2400" dirty="0" err="1" smtClean="0"/>
              <a:t>Toggweiler</a:t>
            </a:r>
            <a:r>
              <a:rPr lang="en-US" sz="2400" dirty="0" smtClean="0"/>
              <a:t> and Samuels, 1998; Marshall and Speer, 2012)</a:t>
            </a:r>
          </a:p>
          <a:p>
            <a:r>
              <a:rPr lang="en-US" dirty="0" smtClean="0"/>
              <a:t>How well are the models doing compared to observations?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512" y="127000"/>
            <a:ext cx="879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global energy imbalance goes into the ocean</a:t>
            </a:r>
            <a:endParaRPr lang="en-US" sz="2800" dirty="0"/>
          </a:p>
        </p:txBody>
      </p:sp>
      <p:pic>
        <p:nvPicPr>
          <p:cNvPr id="7" name="Picture 6" descr="energy_uptak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25" r="21281" b="24477"/>
          <a:stretch/>
        </p:blipFill>
        <p:spPr>
          <a:xfrm>
            <a:off x="241199" y="769695"/>
            <a:ext cx="4529858" cy="593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2743200"/>
            <a:ext cx="417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Box 3.1, Figure 1: Plot of energy accumulation </a:t>
            </a:r>
            <a:r>
              <a:rPr lang="en-US" dirty="0" smtClean="0"/>
              <a:t>within </a:t>
            </a:r>
            <a:r>
              <a:rPr lang="en-US" dirty="0"/>
              <a:t>distinct components of Earth’s </a:t>
            </a:r>
            <a:r>
              <a:rPr lang="en-US" dirty="0" smtClean="0"/>
              <a:t>climate system relative to 1971.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657600"/>
            <a:ext cx="187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IPCC AR5 - 2013  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7583" y="792479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Skepticalscience.com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7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Ocean Circulation</a:t>
            </a:r>
            <a:endParaRPr lang="en-US" dirty="0"/>
          </a:p>
        </p:txBody>
      </p:sp>
      <p:pic>
        <p:nvPicPr>
          <p:cNvPr id="4" name="Picture 6" descr="figure3_three-oceans_fig14.11b_edit011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457" y="1600200"/>
            <a:ext cx="5105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6172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Talley, 2013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a Global Climate Model?</a:t>
            </a:r>
          </a:p>
          <a:p>
            <a:pPr lvl="1"/>
            <a:r>
              <a:rPr lang="en-US" dirty="0"/>
              <a:t>Computer code that solves differential equations </a:t>
            </a:r>
            <a:r>
              <a:rPr lang="en-US" dirty="0" smtClean="0"/>
              <a:t>of </a:t>
            </a:r>
            <a:r>
              <a:rPr lang="en-US" dirty="0"/>
              <a:t>motion and thermodynamics to obtain time and space dependent values for  temperature, </a:t>
            </a:r>
            <a:r>
              <a:rPr lang="en-US" dirty="0" smtClean="0"/>
              <a:t>velocity, moisture, pressure, etc. Climate models simulate the atmosphere, ocean, land surface and sea ice.</a:t>
            </a:r>
          </a:p>
          <a:p>
            <a:r>
              <a:rPr lang="en-US" dirty="0" smtClean="0"/>
              <a:t>Observations used</a:t>
            </a:r>
          </a:p>
          <a:p>
            <a:pPr lvl="1"/>
            <a:r>
              <a:rPr lang="en-US" dirty="0" smtClean="0"/>
              <a:t>Climate Forecast System Reanalysis (CFSR)</a:t>
            </a:r>
          </a:p>
          <a:p>
            <a:pPr lvl="1"/>
            <a:r>
              <a:rPr lang="en-US" dirty="0" smtClean="0"/>
              <a:t>World Ocean Atlas 2009 (WOA09)</a:t>
            </a:r>
          </a:p>
          <a:p>
            <a:r>
              <a:rPr lang="en-US" dirty="0" smtClean="0"/>
              <a:t>Models used</a:t>
            </a:r>
          </a:p>
          <a:p>
            <a:pPr lvl="1"/>
            <a:r>
              <a:rPr lang="en-US" dirty="0" smtClean="0"/>
              <a:t>Commonwealth Scientific and Industrial Research </a:t>
            </a:r>
            <a:r>
              <a:rPr lang="en-US" dirty="0" err="1" smtClean="0"/>
              <a:t>Organisation</a:t>
            </a:r>
            <a:r>
              <a:rPr lang="en-US" dirty="0" smtClean="0"/>
              <a:t> (CSIRO)</a:t>
            </a:r>
          </a:p>
          <a:p>
            <a:pPr lvl="1"/>
            <a:r>
              <a:rPr lang="en-US" dirty="0" smtClean="0"/>
              <a:t>Geophysical Fluid Dynamics Laboratory (GFDL)</a:t>
            </a:r>
          </a:p>
          <a:p>
            <a:pPr lvl="1"/>
            <a:r>
              <a:rPr lang="en-US" dirty="0" smtClean="0"/>
              <a:t>Hadley Centre for Climate Prediction and Research (Hadley)</a:t>
            </a:r>
          </a:p>
          <a:p>
            <a:pPr lvl="1"/>
            <a:r>
              <a:rPr lang="en-US" dirty="0" smtClean="0"/>
              <a:t>Model for Interdisciplinary Research on Climate (MIROC)</a:t>
            </a:r>
          </a:p>
          <a:p>
            <a:pPr lvl="1"/>
            <a:r>
              <a:rPr lang="en-US" dirty="0" smtClean="0"/>
              <a:t>Meteorological Research Institute (MRI)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00263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510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Zonal Wind Speed (m/s)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00263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nut 9"/>
          <p:cNvSpPr/>
          <p:nvPr/>
        </p:nvSpPr>
        <p:spPr>
          <a:xfrm>
            <a:off x="685800" y="4876800"/>
            <a:ext cx="1066800" cy="990600"/>
          </a:xfrm>
          <a:prstGeom prst="donut">
            <a:avLst>
              <a:gd name="adj" fmla="val 7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609600" y="2209800"/>
            <a:ext cx="1066800" cy="990600"/>
          </a:xfrm>
          <a:prstGeom prst="donut">
            <a:avLst>
              <a:gd name="adj" fmla="val 7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581400" y="2209800"/>
            <a:ext cx="1066800" cy="990600"/>
          </a:xfrm>
          <a:prstGeom prst="donut">
            <a:avLst>
              <a:gd name="adj" fmla="val 7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6553200" y="2209800"/>
            <a:ext cx="1066800" cy="990600"/>
          </a:xfrm>
          <a:prstGeom prst="donut">
            <a:avLst>
              <a:gd name="adj" fmla="val 7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3581400" y="4876800"/>
            <a:ext cx="1066800" cy="990600"/>
          </a:xfrm>
          <a:prstGeom prst="donut">
            <a:avLst>
              <a:gd name="adj" fmla="val 7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6477000" y="4876800"/>
            <a:ext cx="1066800" cy="990600"/>
          </a:xfrm>
          <a:prstGeom prst="donut">
            <a:avLst>
              <a:gd name="adj" fmla="val 7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228600"/>
            <a:ext cx="510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Zonal Wind Speed (m/s)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3759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510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Fraction (Annual Mean, Percent)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494</Words>
  <Application>Microsoft Macintosh PowerPoint</Application>
  <PresentationFormat>On-screen Show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Impact of Wind and Ice Biases on the Southern Ocean Carbon and Heat Uptake</vt:lpstr>
      <vt:lpstr>Where is the Southern Ocean?</vt:lpstr>
      <vt:lpstr>Beginning Questions</vt:lpstr>
      <vt:lpstr>Slide 4</vt:lpstr>
      <vt:lpstr>Global Ocean Circulation</vt:lpstr>
      <vt:lpstr>Methods</vt:lpstr>
      <vt:lpstr>Slide 7</vt:lpstr>
      <vt:lpstr>Slide 8</vt:lpstr>
      <vt:lpstr>Slide 9</vt:lpstr>
      <vt:lpstr>Slide 10</vt:lpstr>
      <vt:lpstr>Slide 11</vt:lpstr>
      <vt:lpstr>Slide 12</vt:lpstr>
      <vt:lpstr>Summary</vt:lpstr>
      <vt:lpstr>Acknowledgements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Wind and Ice Biases on the Southern Ocean Carbon and Heat Uptake</dc:title>
  <dc:creator>Jessica</dc:creator>
  <cp:lastModifiedBy>Jessica</cp:lastModifiedBy>
  <cp:revision>36</cp:revision>
  <cp:lastPrinted>2014-04-02T23:54:58Z</cp:lastPrinted>
  <dcterms:created xsi:type="dcterms:W3CDTF">2014-04-01T05:03:22Z</dcterms:created>
  <dcterms:modified xsi:type="dcterms:W3CDTF">2014-04-03T03:37:47Z</dcterms:modified>
</cp:coreProperties>
</file>